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5" r:id="rId8"/>
    <p:sldId id="267" r:id="rId9"/>
    <p:sldId id="422" r:id="rId10"/>
    <p:sldId id="423" r:id="rId11"/>
    <p:sldId id="272" r:id="rId12"/>
    <p:sldId id="273" r:id="rId13"/>
    <p:sldId id="268" r:id="rId14"/>
    <p:sldId id="269" r:id="rId15"/>
    <p:sldId id="271" r:id="rId16"/>
    <p:sldId id="263" r:id="rId17"/>
    <p:sldId id="274" r:id="rId18"/>
    <p:sldId id="275" r:id="rId19"/>
    <p:sldId id="276" r:id="rId20"/>
    <p:sldId id="277" r:id="rId21"/>
    <p:sldId id="279" r:id="rId22"/>
    <p:sldId id="278" r:id="rId23"/>
    <p:sldId id="280" r:id="rId24"/>
    <p:sldId id="270" r:id="rId25"/>
    <p:sldId id="443" r:id="rId26"/>
    <p:sldId id="427" r:id="rId27"/>
    <p:sldId id="428" r:id="rId28"/>
    <p:sldId id="429" r:id="rId29"/>
    <p:sldId id="430" r:id="rId30"/>
    <p:sldId id="431" r:id="rId31"/>
    <p:sldId id="432" r:id="rId32"/>
    <p:sldId id="433" r:id="rId33"/>
    <p:sldId id="434" r:id="rId34"/>
    <p:sldId id="435" r:id="rId35"/>
    <p:sldId id="436" r:id="rId36"/>
    <p:sldId id="437" r:id="rId37"/>
    <p:sldId id="438" r:id="rId38"/>
    <p:sldId id="439" r:id="rId39"/>
    <p:sldId id="440" r:id="rId40"/>
    <p:sldId id="441" r:id="rId41"/>
    <p:sldId id="451" r:id="rId42"/>
    <p:sldId id="449" r:id="rId43"/>
    <p:sldId id="450" r:id="rId44"/>
    <p:sldId id="442" r:id="rId45"/>
    <p:sldId id="445" r:id="rId46"/>
    <p:sldId id="446" r:id="rId47"/>
    <p:sldId id="447" r:id="rId48"/>
    <p:sldId id="452" r:id="rId4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49" autoAdjust="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A23C25-1AB0-4D06-BF71-43D5AAC3BB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DF727A8-7FE5-4AB6-9DB7-10D9875843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532DA5-F5A7-4028-A3E3-B3BE5A1C0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32A2-6F34-46FF-A3C5-388570DA7A52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A8D963-9AAE-4DA8-802A-225DE681A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1825DC-8A67-4CC6-9CA1-6DD29055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3B2C-601E-40DC-92EE-488A9FEF9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47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B2569E-7538-498D-BA2B-13111E7AA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0D0C3FC-AD2F-43A5-B8BC-F0CA122313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9B1240-15EB-4113-A134-A029421A2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32A2-6F34-46FF-A3C5-388570DA7A52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2B17C1-1242-4BC8-A81F-44027ABF4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D618EA-573C-4DCE-B165-AED5A367B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3B2C-601E-40DC-92EE-488A9FEF9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53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C5656E7-764D-4AC2-946A-B58CA08654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62C48BC-0887-4CCB-8EF1-F8E5188013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ED8887-D64E-4ABF-8199-B0D395725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32A2-6F34-46FF-A3C5-388570DA7A52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82ACB2-19C7-4262-8515-3AA494694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EF48F6-78D4-45FF-AF49-A3E396037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3B2C-601E-40DC-92EE-488A9FEF9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92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801E94-1B3D-4DE6-AE20-B9C26017A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0D1D66-FCEF-4548-B625-574B3C793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A76EA0-F28E-4F62-BFA2-468FDD575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32A2-6F34-46FF-A3C5-388570DA7A52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198DD6-ADF2-47B3-8F8C-7C20094A3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5C9203-2220-4C50-A579-9223EC585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3B2C-601E-40DC-92EE-488A9FEF9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589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DEDFC5-930F-4C8E-8EE1-56328A515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091ABB7-DC67-4F63-B643-CFAB9A2E79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A77F45-24BE-4A7F-B659-1FFF917EF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32A2-6F34-46FF-A3C5-388570DA7A52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5A74B4-3292-4E32-9026-39F53DBBD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34DD3E8-C03B-4619-832F-20C7D3BD6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3B2C-601E-40DC-92EE-488A9FEF9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513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26CBB0-8458-495B-B680-6619AE509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2D84E5-8D63-4048-9C3C-1007723DE5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13BEEC6-87DC-4F51-97F0-15BAAE7490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52D8726-9598-4FD7-B868-CCAF8179B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32A2-6F34-46FF-A3C5-388570DA7A52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73956F6-ED30-4C5B-BC0F-035175F5B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68D2499-EBC9-4A23-B02E-94D987CCF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3B2C-601E-40DC-92EE-488A9FEF9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36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F09AD0-8560-43CD-B90C-EA9AF07C8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4A3710E-76DC-403D-AD5B-A1ACEB0D8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62582AE-DF4A-43A7-832F-D02B5CABB9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4DA1E1A-34BE-41E3-BCBE-BC4FAA7406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ED124FD-F558-4D48-A3D3-1D75C3F1C7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CDEC897-6501-445C-8F7D-BFCE177B1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32A2-6F34-46FF-A3C5-388570DA7A52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9504A31-C968-462D-A5B0-C354AAEBF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ED9C815-80CE-432C-8F9B-0D4264865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3B2C-601E-40DC-92EE-488A9FEF9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338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EA602-40B7-4486-9065-69914C574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595B64-8BC4-4B73-8915-147731A90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32A2-6F34-46FF-A3C5-388570DA7A52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CA4028F-D174-4E6F-9E6C-B42B65498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71AF645-A9C7-42A4-88A6-5B21AA2CE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3B2C-601E-40DC-92EE-488A9FEF9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439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E34AACB-2F64-4789-B8AA-57511C8C5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32A2-6F34-46FF-A3C5-388570DA7A52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394AD11-380C-48FF-ABD8-B581CBBF6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1FF832E-94A7-4CF3-991F-1202E529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3B2C-601E-40DC-92EE-488A9FEF9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780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51A8D3-A196-437D-B738-99D658BAB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B59DED-F3EC-4533-90D3-0DCB2C9E9D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C8668C4-86AA-4930-82AF-59F47FDE61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55170E1-CCB1-4F83-B66D-DA21DAFE0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32A2-6F34-46FF-A3C5-388570DA7A52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26E3C58-D0F6-4C2B-BD83-6FB7CFB91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F5FFFF9-6D64-4835-A966-1626BECF4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3B2C-601E-40DC-92EE-488A9FEF9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04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ECCAAB-62F3-452D-96F8-F6922D917F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D8A4D68-1B43-4C71-B9D6-3F525C40C7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8F16F0C-F594-415B-BE99-8E69192B53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0546F02-95B9-4470-842B-FE3DC0E10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32A2-6F34-46FF-A3C5-388570DA7A52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580AAD-657D-4F2E-9028-41202662F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D616E71-BF91-4662-9660-B308508DC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3B2C-601E-40DC-92EE-488A9FEF9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333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C2A824-52B6-4442-AA46-A83AC6BA7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16EF009-F78D-4DDD-8570-0F2AC6B3AB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967D76-07BD-44D5-961D-9B23A272AF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D32A2-6F34-46FF-A3C5-388570DA7A52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13BF02-D3EF-4FE0-B6BC-664853BF67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107567-D836-4EF7-BEF3-F5E1FCCE9F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3B2C-601E-40DC-92EE-488A9FEF9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694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onsultant.ru/document/cons_doc_LAW_323885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5E4CCE-E328-47C4-A3B0-824E881779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423889"/>
          </a:xfrm>
        </p:spPr>
        <p:txBody>
          <a:bodyPr>
            <a:normAutofit/>
          </a:bodyPr>
          <a:lstStyle/>
          <a:p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Правовое обеспечение профессиональной деятельности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B47E776-930C-4611-B335-51C0BEA9DF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63483" y="4311749"/>
            <a:ext cx="9144000" cy="1655762"/>
          </a:xfrm>
        </p:spPr>
        <p:txBody>
          <a:bodyPr/>
          <a:lstStyle/>
          <a:p>
            <a:r>
              <a:rPr lang="ru-RU" dirty="0"/>
              <a:t>Преподаватель Выдрина Елена </a:t>
            </a:r>
            <a:r>
              <a:rPr lang="ru-RU" dirty="0" err="1"/>
              <a:t>Ювинальевна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6519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001E5D-7A7D-4AE2-AEBB-A35C5D8B3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8303B95-0F83-4219-8612-63AC71044F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26608"/>
            <a:ext cx="12084148" cy="673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8448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1665E7-F7EF-4894-ABDE-D26B41020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542" y="681037"/>
            <a:ext cx="10515600" cy="57740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Статья 15 Конституции РФ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CE704A-A596-4394-8BC9-D384D30F8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1175"/>
            <a:ext cx="10515600" cy="468578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1. Конституция Российской Федерации имеет высшую юридическую силу, прямое действие и применяется на всей территории Российской Федерации. Законы и иные правовые акты, принимаемые в Российской Федерации, не должны противоречить Конституции Российской Федерации.</a:t>
            </a:r>
          </a:p>
          <a:p>
            <a:pPr marL="0" indent="0">
              <a:buNone/>
            </a:pPr>
            <a:r>
              <a:rPr lang="ru-RU" dirty="0"/>
              <a:t>2. Органы государственной власти, органы местного самоуправления, должностные лица, граждане и их объединения обязаны соблюдать Конституцию Российской Федерации и законы.</a:t>
            </a:r>
          </a:p>
          <a:p>
            <a:pPr marL="0" indent="0">
              <a:buNone/>
            </a:pPr>
            <a:r>
              <a:rPr lang="ru-RU" dirty="0"/>
              <a:t>3. Законы подлежат </a:t>
            </a:r>
            <a:r>
              <a:rPr lang="ru-RU" u="sng" dirty="0">
                <a:hlinkClick r:id="rId2"/>
              </a:rPr>
              <a:t>официальному опубликованию</a:t>
            </a:r>
            <a:r>
              <a:rPr lang="ru-RU" dirty="0"/>
              <a:t>. Неопубликованные законы не применяются. Любые нормативные правовые акты, затрагивающие права, свободы и обязанности человека и гражданина, не могут применяться, если они не опубликованы официально для всеобщего сведения.</a:t>
            </a:r>
          </a:p>
          <a:p>
            <a:pPr marL="0" indent="0">
              <a:buNone/>
            </a:pPr>
            <a:r>
              <a:rPr lang="ru-RU" dirty="0"/>
              <a:t>4. Общепризнанные принципы и нормы международного права и международные договоры Российской Федерации являются составной частью ее правовой системы. </a:t>
            </a:r>
            <a:r>
              <a:rPr lang="ru-RU" b="1" dirty="0"/>
              <a:t>Если международным договором Российской Федерации установлены иные правила, чем предусмотренные законом, то применяются правила международного договора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838598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82CA5C4F-768B-4D73-89CA-CF11891FC6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7114" y="253218"/>
            <a:ext cx="10452295" cy="6386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750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CD105A-2C91-4CA1-B5CB-71DA1A97CE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60265"/>
            <a:ext cx="8911687" cy="555332"/>
          </a:xfrm>
        </p:spPr>
        <p:txBody>
          <a:bodyPr>
            <a:normAutofit/>
          </a:bodyPr>
          <a:lstStyle/>
          <a:p>
            <a:pPr algn="ctr"/>
            <a:r>
              <a:rPr lang="ru-RU" sz="2500" b="1" dirty="0">
                <a:solidFill>
                  <a:schemeClr val="accent2">
                    <a:lumMod val="75000"/>
                  </a:schemeClr>
                </a:solidFill>
              </a:rPr>
              <a:t>Система права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0BAD54-B74F-4CBF-8876-E2B2963707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166" y="615597"/>
            <a:ext cx="11054446" cy="52956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 это его строение, которое включает в себя взаимосвязанные элементы.</a:t>
            </a:r>
          </a:p>
          <a:p>
            <a:pPr marL="0" indent="0">
              <a:buNone/>
            </a:pPr>
            <a:r>
              <a:rPr lang="ru-RU" sz="2000" dirty="0"/>
              <a:t>В каждом государстве система права складывается с учётом уже существующих в нём социальных отношений. Она устойчива и помогает сохранять порядок в стране за счёт каждого из элементов: норм права, отраслей и институтов.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9B9710A-904B-482C-A5B2-200904A1F8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071" y="2475913"/>
            <a:ext cx="8328074" cy="399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3777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447FD2-CD68-4E10-8CEE-9FA138CA5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06584"/>
          </a:xfrm>
        </p:spPr>
        <p:txBody>
          <a:bodyPr>
            <a:normAutofit/>
          </a:bodyPr>
          <a:lstStyle/>
          <a:p>
            <a:pPr algn="ctr"/>
            <a:r>
              <a:rPr lang="ru-RU" sz="2500" b="1" dirty="0">
                <a:solidFill>
                  <a:schemeClr val="accent2">
                    <a:lumMod val="75000"/>
                  </a:schemeClr>
                </a:solidFill>
              </a:rPr>
              <a:t>Элементы системы российского права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CCB511-1A89-41FC-B99D-F53C437A3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06584"/>
            <a:ext cx="10515600" cy="1730325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отрасль права — это совокупность правовых норм, регулирующих какую-либо сферу общественных отношений. </a:t>
            </a:r>
          </a:p>
          <a:p>
            <a:r>
              <a:rPr lang="ru-RU" dirty="0"/>
              <a:t>институт права — это совокупность правовых норм внутри отрасли права, регулирующих какой-либо вид общественных отношений внутри отрасли права; в каждой отрасли можно выделить множество институтов.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598B06-1F74-4492-8677-9283167A8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038" y="2436909"/>
            <a:ext cx="9285949" cy="442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9935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2FB90E-BF51-4127-A82C-D1AB50AF1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1377" y="186788"/>
            <a:ext cx="8911687" cy="634847"/>
          </a:xfrm>
        </p:spPr>
        <p:txBody>
          <a:bodyPr>
            <a:normAutofit/>
          </a:bodyPr>
          <a:lstStyle/>
          <a:p>
            <a:pPr algn="ctr"/>
            <a:r>
              <a:rPr lang="ru-RU" sz="2500" b="1" dirty="0">
                <a:solidFill>
                  <a:schemeClr val="accent2">
                    <a:lumMod val="75000"/>
                  </a:schemeClr>
                </a:solidFill>
              </a:rPr>
              <a:t>Правовые нормы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9741E0-6131-4202-A93A-B77E4180C9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5" y="715618"/>
            <a:ext cx="11169747" cy="4652265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— это общеобязательное правило поведения, регулируемое общественными отношениями, содержащее дозволение либо запрещение, предоставляющее юридические права либо возлагающее юридическую ответственность, которое исходит от государства и обеспечивается правовыми санкциями или силой государственного принуждения</a:t>
            </a:r>
            <a:r>
              <a:rPr lang="ru-RU" sz="2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, исполнение которых обеспечивается авторитетом и/или принудительной силой государства</a:t>
            </a:r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2500" b="1" dirty="0">
                <a:solidFill>
                  <a:schemeClr val="tx1"/>
                </a:solidFill>
              </a:rPr>
              <a:t>Признаки нормы права</a:t>
            </a:r>
            <a:endParaRPr lang="ru-RU" sz="2500" b="1" i="0" u="none" strike="noStrike" baseline="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000E096-FB4D-42DC-B3B0-FFCA58D3AE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8859" y="3127512"/>
            <a:ext cx="8915401" cy="311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8110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07E6B0-9E18-4820-960D-FA24DF96F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671" y="496958"/>
            <a:ext cx="10168182" cy="820377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Норма права характеризуется четкой структурой и состоит из нескольких элементов: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936E04-6766-4988-B38B-A999696685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0671" y="1351721"/>
            <a:ext cx="10533941" cy="5009321"/>
          </a:xfrm>
        </p:spPr>
        <p:txBody>
          <a:bodyPr/>
          <a:lstStyle/>
          <a:p>
            <a:pPr marL="0" indent="0">
              <a:buNone/>
            </a:pPr>
            <a:endParaRPr lang="ru-RU" sz="18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000" b="1" i="1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Гипотеза </a:t>
            </a:r>
            <a:r>
              <a:rPr lang="ru-RU" sz="2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— это часть правовой нормы, в которой определяются условия, обстоятельства, при наличии которых норма начинает действовать. </a:t>
            </a:r>
          </a:p>
          <a:p>
            <a:endParaRPr lang="ru-RU" sz="20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000" b="1" i="1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Диспозиция </a:t>
            </a:r>
            <a:r>
              <a:rPr lang="ru-RU" sz="2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— это часть правовой нормы, которая указывает, каким должно быть поведение людей при наличии обстоятельств, предусмотренных гипотезой. </a:t>
            </a:r>
          </a:p>
          <a:p>
            <a:endParaRPr lang="ru-RU" sz="20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000" b="1" i="1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Санкция </a:t>
            </a:r>
            <a:r>
              <a:rPr lang="ru-RU" sz="2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— это часть правовой нормы, указывающая на те неблагоприятные последствия, которые могут быть применены к нарушителю, не выполнившему требований диспозиции. Санкция показывает отрицательное отношение государства к тому, кто нарушил требования правовой нормы. Как правило, именно в санкции указывается мера и степень ответственности, которую понесет нарушитель (штраф, взыскание, возмещение ущерба, лишение свободы и пр.).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709351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844326E-354E-4037-A759-4936A2C37A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06437"/>
            <a:ext cx="10515600" cy="5670526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Правоотношение</a:t>
            </a:r>
            <a:r>
              <a:rPr lang="ru-RU" dirty="0"/>
              <a:t>  — это возникающее на основе норм права и урегулированное ими общественное отношение, участники которого являются носителями субъективных юридических прав и юридических обязанностей, гарантированных государством.</a:t>
            </a:r>
          </a:p>
          <a:p>
            <a:r>
              <a:rPr lang="ru-RU" b="1" dirty="0"/>
              <a:t>Юридический факт </a:t>
            </a:r>
            <a:r>
              <a:rPr lang="ru-RU" dirty="0"/>
              <a:t>— это конкретное жизненное обстоятельство, с наступлением которого нормы права связывают возникновение, изменение или прекращение правоотношения. </a:t>
            </a:r>
          </a:p>
          <a:p>
            <a:r>
              <a:rPr lang="ru-RU" dirty="0"/>
              <a:t>Все юридические факты подразделяются на события и действия. </a:t>
            </a:r>
          </a:p>
          <a:p>
            <a:r>
              <a:rPr lang="ru-RU" b="1" dirty="0"/>
              <a:t>События </a:t>
            </a:r>
            <a:r>
              <a:rPr lang="ru-RU" dirty="0"/>
              <a:t>— это такие фактические жизненные обстоятельства, наступление которых в качестве юридических фактов не зависит от воли субъектов правоотношений (например, достижение какого-либо возраста, стихийное бедствие и т.п.). </a:t>
            </a:r>
          </a:p>
          <a:p>
            <a:r>
              <a:rPr lang="ru-RU" b="1" dirty="0"/>
              <a:t>Действия</a:t>
            </a:r>
            <a:r>
              <a:rPr lang="ru-RU" dirty="0"/>
              <a:t> — это такие жизненные обстоятельства, которые признаются юридическими фактами и являются результатом сознательно-волевого поведения субъектов правоотношений (например, заключение договора).</a:t>
            </a:r>
          </a:p>
          <a:p>
            <a:r>
              <a:rPr lang="ru-RU" dirty="0"/>
              <a:t> В свою очередь действия разделяются на правомерные и неправомерные. </a:t>
            </a:r>
            <a:r>
              <a:rPr lang="ru-RU" b="1" dirty="0"/>
              <a:t>Правомерными</a:t>
            </a:r>
            <a:r>
              <a:rPr lang="ru-RU" dirty="0"/>
              <a:t> называют действия, которые соответствуют предписаниям норм права, а </a:t>
            </a:r>
            <a:r>
              <a:rPr lang="ru-RU" b="1" dirty="0"/>
              <a:t>неправомерными</a:t>
            </a:r>
            <a:r>
              <a:rPr lang="ru-RU" dirty="0"/>
              <a:t>; </a:t>
            </a:r>
            <a:r>
              <a:rPr lang="ru-RU" dirty="0" err="1"/>
              <a:t>нарушающие</a:t>
            </a:r>
            <a:r>
              <a:rPr lang="ru-RU" dirty="0"/>
              <a:t> требования правовых норм</a:t>
            </a:r>
          </a:p>
        </p:txBody>
      </p:sp>
    </p:spTree>
    <p:extLst>
      <p:ext uri="{BB962C8B-B14F-4D97-AF65-F5344CB8AC3E}">
        <p14:creationId xmlns:p14="http://schemas.microsoft.com/office/powerpoint/2010/main" val="36066603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BBF837-01EC-4039-AC29-05CFE1544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9C47C77-154E-4D08-9FC1-D11B4F137B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7963" y="0"/>
            <a:ext cx="11169747" cy="662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9338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D1C969-FEE8-440E-8AE8-6414C421C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388" y="53072"/>
            <a:ext cx="10515600" cy="1325563"/>
          </a:xfrm>
        </p:spPr>
        <p:txBody>
          <a:bodyPr>
            <a:normAutofit/>
          </a:bodyPr>
          <a:lstStyle/>
          <a:p>
            <a:r>
              <a:rPr lang="ru-RU" sz="2000" b="1" dirty="0"/>
              <a:t>Правосубъективность </a:t>
            </a:r>
            <a:r>
              <a:rPr lang="ru-RU" sz="2000" dirty="0"/>
              <a:t>– это предусмотренная нормами права способность лица быть участниками правоотношений.</a:t>
            </a:r>
            <a:endParaRPr lang="ru-RU" sz="2000" b="1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9D71945-CBAD-4C85-BDB4-5DE72D4AAF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378635"/>
            <a:ext cx="10837985" cy="524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562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A2AAC6-CCEC-47B7-9458-9445FB7B6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Основные понятия теории права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69C30E-AEDC-4565-9EA3-69D0658709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656521"/>
            <a:ext cx="10666412" cy="4836353"/>
          </a:xfrm>
        </p:spPr>
        <p:txBody>
          <a:bodyPr>
            <a:normAutofit fontScale="92500" lnSpcReduction="10000"/>
          </a:bodyPr>
          <a:lstStyle/>
          <a:p>
            <a:pPr marL="0" indent="0" algn="l">
              <a:buNone/>
            </a:pPr>
            <a:r>
              <a:rPr lang="ru-RU" b="0" i="0" dirty="0">
                <a:solidFill>
                  <a:srgbClr val="2C2D2E"/>
                </a:solidFill>
                <a:effectLst/>
                <a:latin typeface="Georgia" panose="02040502050405020303" pitchFamily="18" charset="0"/>
              </a:rPr>
              <a:t>В «Словаре русского языка» Сергея Ожегова приводится пять значений слова «право»: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C2D2E"/>
                </a:solidFill>
                <a:effectLst/>
                <a:latin typeface="Georgia" panose="02040502050405020303" pitchFamily="18" charset="0"/>
              </a:rPr>
              <a:t>«совокупность устанавливаемых и охраняемых государственной властью норм и правил, регулирующих отношения людей в обществе, а также наука, изучающая эти нормы»;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C2D2E"/>
                </a:solidFill>
                <a:effectLst/>
                <a:latin typeface="Georgia" panose="02040502050405020303" pitchFamily="18" charset="0"/>
              </a:rPr>
              <a:t>«охраняемая государством, узаконенная возможность что-нибудь делать, осуществлять»;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C2D2E"/>
                </a:solidFill>
                <a:effectLst/>
                <a:latin typeface="Georgia" panose="02040502050405020303" pitchFamily="18" charset="0"/>
              </a:rPr>
              <a:t>«возможность действовать, поступать каким-нибудь образом»;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C2D2E"/>
                </a:solidFill>
                <a:effectLst/>
                <a:latin typeface="Georgia" panose="02040502050405020303" pitchFamily="18" charset="0"/>
              </a:rPr>
              <a:t>«основание, причина»;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2C2D2E"/>
                </a:solidFill>
                <a:effectLst/>
                <a:latin typeface="Georgia" panose="02040502050405020303" pitchFamily="18" charset="0"/>
              </a:rPr>
              <a:t>«документ, удостоверяющий официальное разрешение на вождение автомобиля, мотоцикла или другого транспортного средства».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25607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3504EC-759B-40D9-B980-107657A68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591" y="295422"/>
            <a:ext cx="10515600" cy="1325563"/>
          </a:xfrm>
        </p:spPr>
        <p:txBody>
          <a:bodyPr>
            <a:noAutofit/>
          </a:bodyPr>
          <a:lstStyle/>
          <a:p>
            <a:r>
              <a:rPr lang="ru-RU" sz="3000" b="1" dirty="0"/>
              <a:t>Правонарушение </a:t>
            </a:r>
            <a:r>
              <a:rPr lang="ru-RU" sz="3000" dirty="0"/>
              <a:t>– это противоправное, виновное деяние </a:t>
            </a:r>
            <a:r>
              <a:rPr lang="ru-RU" sz="3000" dirty="0" err="1"/>
              <a:t>деликтоспособных</a:t>
            </a:r>
            <a:r>
              <a:rPr lang="ru-RU" sz="3000" dirty="0"/>
              <a:t> лиц, влекущее за собой установленную законом юридическую ответственность.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349D04-BEA4-4E20-AFFB-437277C29E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Признаки правонарушения:</a:t>
            </a:r>
          </a:p>
          <a:p>
            <a:pPr marL="514350" indent="-514350">
              <a:buAutoNum type="arabicPeriod"/>
            </a:pPr>
            <a:r>
              <a:rPr lang="ru-RU" dirty="0"/>
              <a:t>Деяние (действие или бездействие)</a:t>
            </a:r>
          </a:p>
          <a:p>
            <a:pPr marL="514350" indent="-514350">
              <a:buAutoNum type="arabicPeriod"/>
            </a:pPr>
            <a:r>
              <a:rPr lang="ru-RU" dirty="0"/>
              <a:t>Запрещено нормами права</a:t>
            </a:r>
          </a:p>
          <a:p>
            <a:pPr marL="514350" indent="-514350">
              <a:buAutoNum type="arabicPeriod"/>
            </a:pPr>
            <a:r>
              <a:rPr lang="ru-RU" dirty="0"/>
              <a:t>Совершено по вине лица (виновное деяние)</a:t>
            </a:r>
          </a:p>
          <a:p>
            <a:pPr marL="514350" indent="-514350">
              <a:buAutoNum type="arabicPeriod"/>
            </a:pPr>
            <a:r>
              <a:rPr lang="ru-RU" dirty="0"/>
              <a:t>Совершено </a:t>
            </a:r>
            <a:r>
              <a:rPr lang="ru-RU" dirty="0" err="1"/>
              <a:t>деликтоспособным</a:t>
            </a:r>
            <a:r>
              <a:rPr lang="ru-RU" dirty="0"/>
              <a:t> лицом</a:t>
            </a:r>
          </a:p>
          <a:p>
            <a:pPr marL="514350" indent="-514350">
              <a:buAutoNum type="arabicPeriod"/>
            </a:pPr>
            <a:r>
              <a:rPr lang="ru-RU" dirty="0"/>
              <a:t>Наносит вред обществу</a:t>
            </a:r>
          </a:p>
        </p:txBody>
      </p:sp>
    </p:spTree>
    <p:extLst>
      <p:ext uri="{BB962C8B-B14F-4D97-AF65-F5344CB8AC3E}">
        <p14:creationId xmlns:p14="http://schemas.microsoft.com/office/powerpoint/2010/main" val="6758433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DAA96B-5C95-4B4A-AE53-F5CC16409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CF2E098-4E72-4B37-A0AF-A5F80A847F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3895" y="0"/>
            <a:ext cx="1118381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623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F8286D-81D6-443E-B512-8A9D0CB50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8744350-73A6-474E-B616-2EFC7594E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6437" y="239151"/>
            <a:ext cx="11437034" cy="6485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5912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AABB9B-561D-40DA-A27D-5D4C15AA3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74" y="0"/>
            <a:ext cx="11957538" cy="1325563"/>
          </a:xfrm>
        </p:spPr>
        <p:txBody>
          <a:bodyPr>
            <a:noAutofit/>
          </a:bodyPr>
          <a:lstStyle/>
          <a:p>
            <a:r>
              <a:rPr lang="ru-RU" sz="2500" b="1" dirty="0"/>
              <a:t>Юридическая ответственность </a:t>
            </a:r>
            <a:r>
              <a:rPr lang="ru-RU" sz="2500" dirty="0"/>
              <a:t>— это применение к лицу, совершившему правонарушение, предусмотренных законом мер принуждения; это «ответ» государства на нарушение норм права.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B220EDF-805D-4F0B-A967-B229A12DD1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5588" y="1325562"/>
            <a:ext cx="11029070" cy="5532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8728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C7435A-503F-4511-8D55-47F82A899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237" y="787791"/>
            <a:ext cx="2734994" cy="4023359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ОТРАСЛИ ПРАВА - это  совокупность взаимосвязанных правовых норм, регулирующих относительно самостоятельную сферу однородных общественных отношений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45366C8-B725-4B3B-8658-90CA34EEF7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87263" y="0"/>
            <a:ext cx="79623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3558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1FF7BD-2FB0-4B2D-9BE0-B67438FF7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1F0470-18D6-423C-9D72-13D01C4595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Основы конституционного права 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39171664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8CD69D-26EC-4997-BCDB-E26A6446E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0F9DEA6-CE21-4494-88BF-A28ED53A5C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948" y="196948"/>
            <a:ext cx="11873132" cy="642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2839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0AA638-C0D7-4F2F-BE20-8052825C9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33543CC-49C6-4B1C-BC18-A168D5D101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7286" y="112542"/>
            <a:ext cx="11535508" cy="6380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5440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FF6A3D-5156-416D-AD55-58091DE77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AEB9664-4885-4E4D-A40A-92818526E4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1971606" cy="6724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751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3EEAD7-E548-45E6-B1AA-EA7FC9F31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F0B4C10-B08B-4E5B-944D-2014893C9B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880" y="154744"/>
            <a:ext cx="12009120" cy="654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490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F183F8-BC22-4BD2-BA64-A230902CE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b="1" dirty="0">
                <a:solidFill>
                  <a:schemeClr val="accent2">
                    <a:lumMod val="75000"/>
                  </a:schemeClr>
                </a:solidFill>
              </a:rPr>
              <a:t>Право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F0162E-04AD-4ECC-9477-B1FB458927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— это обусловленная природой человека общества, выражающая свободу личности система регулирования общественных отношений, которой присущи нормативность, формальная определенность в официальных источниках и обеспеченность возможностью государственного принуждения.</a:t>
            </a:r>
          </a:p>
        </p:txBody>
      </p:sp>
    </p:spTree>
    <p:extLst>
      <p:ext uri="{BB962C8B-B14F-4D97-AF65-F5344CB8AC3E}">
        <p14:creationId xmlns:p14="http://schemas.microsoft.com/office/powerpoint/2010/main" val="8230742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047935-E4B5-4A43-A4CB-65AEF73CF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310CADB-8417-4998-85BD-32E3D0B428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225082"/>
            <a:ext cx="11929403" cy="645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38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3455B8-E60C-49BB-8D1F-365168F07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DBC03DE-3644-43E9-A9FC-5225F81BF6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3218" y="154745"/>
            <a:ext cx="11938782" cy="6471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8822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52CF16-721C-4632-BF23-0340EB9C7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80BDC7C-6A27-49C4-B1B5-D5686A9289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126609"/>
            <a:ext cx="11915335" cy="636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1835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22AEFE-65F5-4EC6-A508-D0841EAB2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914D733-3DA9-4DC1-AC61-4A70E77F52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0676"/>
            <a:ext cx="12192000" cy="661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3011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3F14A0-CC9B-4F5A-A792-88AF0DC7E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8F9068F-6770-4B20-B33B-28C62F44C8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083" y="98474"/>
            <a:ext cx="11493305" cy="654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2148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CA5389-95C3-4052-B20B-3FEE780AE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FE9BD09-E437-451C-ADC2-CEB151D187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225082"/>
            <a:ext cx="11915335" cy="647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962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07AF66-DC86-4D69-96AB-5DD4E26A2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73FADB6-3FBC-4640-B2D3-C6FC5ADB4A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542" y="0"/>
            <a:ext cx="12079458" cy="649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7920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F477C2-8CA8-4B78-962C-316512B80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EEF46E0-1EE9-4734-B023-D8422FA437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309231" cy="649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6442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4E6C38-3B96-46F4-87E2-1B015B78B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83DCA2C-B430-4049-A2FB-FF70DCAE3A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9489" y="365125"/>
            <a:ext cx="11633982" cy="637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0554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908043-8F67-4D81-AB75-7DD5F6927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671401C-2F94-4B77-B35E-8633153A6C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812" y="126608"/>
            <a:ext cx="12023188" cy="662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494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83E255-338A-4079-9227-3E657E2DB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9916" y="133779"/>
            <a:ext cx="8911687" cy="674604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chemeClr val="accent2">
                    <a:lumMod val="75000"/>
                  </a:schemeClr>
                </a:solidFill>
              </a:rPr>
              <a:t>Признаки права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0CA77E04-7E41-4D60-A35C-0803C021AF3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550504" y="993914"/>
          <a:ext cx="10111409" cy="53735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55165">
                  <a:extLst>
                    <a:ext uri="{9D8B030D-6E8A-4147-A177-3AD203B41FA5}">
                      <a16:colId xmlns:a16="http://schemas.microsoft.com/office/drawing/2014/main" val="1082922678"/>
                    </a:ext>
                  </a:extLst>
                </a:gridCol>
                <a:gridCol w="5056244">
                  <a:extLst>
                    <a:ext uri="{9D8B030D-6E8A-4147-A177-3AD203B41FA5}">
                      <a16:colId xmlns:a16="http://schemas.microsoft.com/office/drawing/2014/main" val="350401908"/>
                    </a:ext>
                  </a:extLst>
                </a:gridCol>
              </a:tblGrid>
              <a:tr h="9160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Нормы права устанавливает только государство.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Это происходит через государственные законы.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206546"/>
                  </a:ext>
                </a:extLst>
              </a:tr>
              <a:tr h="10292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Право имеет общеобязательный характер.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Его действие распространяется на граждан, должностные лица, органы государственной власти и само государство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8153435"/>
                  </a:ext>
                </a:extLst>
              </a:tr>
              <a:tr h="18100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Государство охраняет право и гарантирует его соблюдение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Если правовые нормы нарушаются, оно применяет государственное принуждение через правоохранительные органы: суд, прокуратуру, органы внутренних дел.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4502048"/>
                  </a:ext>
                </a:extLst>
              </a:tr>
              <a:tr h="14686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Право закрепляет существующий государственный и социальный строй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Оно устанавливает юридический порядок в жизни общества и государства, определяет границы того, что можно и нельзя делать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51786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37514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B6F738-B336-49B8-B49A-F496ED9FB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3BA3820-8C38-4C58-B60B-620D819C80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365124"/>
            <a:ext cx="11844997" cy="6288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90617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4AC78A-C78C-4FD0-AECC-CF6793668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ECA0AF-A15C-4F43-AAC5-82320F6F5D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Конституции Российской Федерации закреплены </a:t>
            </a:r>
            <a:r>
              <a:rPr lang="ru-RU" b="1" dirty="0">
                <a:solidFill>
                  <a:srgbClr val="C00000"/>
                </a:solidFill>
              </a:rPr>
              <a:t>Права и обязанности человека и гражданина</a:t>
            </a:r>
            <a:r>
              <a:rPr lang="ru-RU" dirty="0">
                <a:solidFill>
                  <a:srgbClr val="C00000"/>
                </a:solidFill>
              </a:rPr>
              <a:t> </a:t>
            </a:r>
          </a:p>
          <a:p>
            <a:endParaRPr lang="ru-RU" dirty="0"/>
          </a:p>
          <a:p>
            <a:r>
              <a:rPr lang="ru-RU" dirty="0"/>
              <a:t>Согласно части 2 статьи 6 Конституции РФ, каждый гражданин обладает на её территории всеми правами и свободами и несёт равные обязанности.</a:t>
            </a:r>
          </a:p>
        </p:txBody>
      </p:sp>
    </p:spTree>
    <p:extLst>
      <p:ext uri="{BB962C8B-B14F-4D97-AF65-F5344CB8AC3E}">
        <p14:creationId xmlns:p14="http://schemas.microsoft.com/office/powerpoint/2010/main" val="33979688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A8C052-FBB3-4F2A-85C1-E77E884D5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E4243E2-30E5-4F21-8595-73C0BA4F9B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5215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A7F475-0ABF-4594-A7FC-CFB02EEB1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43451E3-1EEC-43AA-9D6C-7810D70A33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609" y="112542"/>
            <a:ext cx="12065391" cy="674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048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80A4A1-50CA-4B27-ABB4-326BE30F2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Правовое регулирование трудовых правоотношений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1AB7CD-3486-41A3-9F36-D692EE3FA3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/>
              <a:t>Характеристика трудовых правоотношений. (Трудовой договор)</a:t>
            </a:r>
          </a:p>
          <a:p>
            <a:pPr algn="ctr"/>
            <a:r>
              <a:rPr lang="ru-RU" sz="2000" dirty="0"/>
              <a:t>Правовое регулирование рабочего времени, времени отдыха и оплаты труда.</a:t>
            </a:r>
          </a:p>
          <a:p>
            <a:pPr algn="ctr"/>
            <a:r>
              <a:rPr lang="ru-RU" sz="2000" dirty="0"/>
              <a:t>Правовое регулирование дисциплины труда и материальной ответственности.</a:t>
            </a:r>
          </a:p>
          <a:p>
            <a:pPr algn="ctr"/>
            <a:r>
              <a:rPr lang="ru-RU" sz="2000" dirty="0"/>
              <a:t>Охрана труда. Защита трудовых прав граждан.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4019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643F07-A47B-441A-9600-7281ACFE6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300" b="1" dirty="0">
                <a:solidFill>
                  <a:srgbClr val="C00000"/>
                </a:solidFill>
              </a:rPr>
              <a:t>Правовое регулирование профессиональной деятельности в области гражданских правоотношений. 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B2BA88-E15B-4A0E-928C-E6762D9561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82017"/>
            <a:ext cx="10515600" cy="4094945"/>
          </a:xfrm>
        </p:spPr>
        <p:txBody>
          <a:bodyPr>
            <a:normAutofit/>
          </a:bodyPr>
          <a:lstStyle/>
          <a:p>
            <a:pPr algn="ctr"/>
            <a:r>
              <a:rPr lang="ru-RU" sz="2000" dirty="0"/>
              <a:t>Гражданское право. Коммерческие и некоммерческие организации</a:t>
            </a:r>
          </a:p>
          <a:p>
            <a:pPr algn="ctr"/>
            <a:r>
              <a:rPr lang="ru-RU" sz="2000" dirty="0"/>
              <a:t>Право собственности на документы и информационные ресурсы. </a:t>
            </a:r>
          </a:p>
          <a:p>
            <a:pPr algn="ctr"/>
            <a:r>
              <a:rPr lang="ru-RU" sz="2000" dirty="0"/>
              <a:t>Гражданско-правовой договор в профессиональной деятельности. 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950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EBBA16-43BA-45EF-8B30-83AC8E651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Основные направления административно-правовое регулирования правоотношений</a:t>
            </a:r>
            <a:br>
              <a:rPr lang="ru-RU" sz="3000" b="1" dirty="0">
                <a:solidFill>
                  <a:srgbClr val="C00000"/>
                </a:solidFill>
              </a:rPr>
            </a:br>
            <a:endParaRPr lang="ru-RU" sz="3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928F9C-8A81-428A-B46E-9C2DE212D8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38289"/>
            <a:ext cx="10515600" cy="4038674"/>
          </a:xfrm>
        </p:spPr>
        <p:txBody>
          <a:bodyPr>
            <a:normAutofit/>
          </a:bodyPr>
          <a:lstStyle/>
          <a:p>
            <a:pPr algn="ctr"/>
            <a:r>
              <a:rPr lang="ru-RU" sz="2000" dirty="0"/>
              <a:t>. Общая характеристика административных правоотношений.</a:t>
            </a:r>
          </a:p>
          <a:p>
            <a:pPr algn="ctr"/>
            <a:r>
              <a:rPr lang="ru-RU" sz="2000" dirty="0"/>
              <a:t>Административные регламенты осуществления государственных функций и предоставления государственных услуг. </a:t>
            </a:r>
          </a:p>
          <a:p>
            <a:pPr algn="ctr"/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1608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551186-6FC0-477D-BDC0-BE51F7DDF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Правое регулирование в сфере информации, делопроизводства и архивоведения.</a:t>
            </a:r>
            <a:br>
              <a:rPr lang="ru-RU" sz="3000" b="1" dirty="0">
                <a:solidFill>
                  <a:srgbClr val="C00000"/>
                </a:solidFill>
              </a:rPr>
            </a:br>
            <a:endParaRPr lang="ru-RU" sz="3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C6AF13-2520-4041-84C9-AA7EF7A7EF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/>
              <a:t>Правовое регулирование доступа к документированной информации.</a:t>
            </a:r>
          </a:p>
          <a:p>
            <a:pPr algn="ctr"/>
            <a:r>
              <a:rPr lang="ru-RU" sz="2000" dirty="0"/>
              <a:t>Правовое регулирование стандартизации и унификации в делопроизводстве и архивном деле.</a:t>
            </a:r>
          </a:p>
          <a:p>
            <a:pPr algn="ctr"/>
            <a:r>
              <a:rPr lang="ru-RU" sz="2000" dirty="0"/>
              <a:t>Правовое регулирование использования информационно-коммуникационных технологий в делопроизводстве и архивном деле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09936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F76D3558-B5B4-4E4B-BAA5-4663E01C55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812" y="0"/>
            <a:ext cx="120231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610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7D9961-41D5-4CD9-8DC5-57828A8D5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3412" y="186789"/>
            <a:ext cx="8911687" cy="449316"/>
          </a:xfrm>
        </p:spPr>
        <p:txBody>
          <a:bodyPr>
            <a:noAutofit/>
          </a:bodyPr>
          <a:lstStyle/>
          <a:p>
            <a:pPr algn="ctr"/>
            <a:r>
              <a:rPr lang="ru-RU" sz="2500" b="1" dirty="0">
                <a:solidFill>
                  <a:schemeClr val="accent2">
                    <a:lumMod val="75000"/>
                  </a:schemeClr>
                </a:solidFill>
              </a:rPr>
              <a:t>Функции права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D330FE46-A46C-4ED8-A132-C16C647A69B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48641" y="573278"/>
          <a:ext cx="11365064" cy="62847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23147">
                  <a:extLst>
                    <a:ext uri="{9D8B030D-6E8A-4147-A177-3AD203B41FA5}">
                      <a16:colId xmlns:a16="http://schemas.microsoft.com/office/drawing/2014/main" val="3737463620"/>
                    </a:ext>
                  </a:extLst>
                </a:gridCol>
                <a:gridCol w="7741917">
                  <a:extLst>
                    <a:ext uri="{9D8B030D-6E8A-4147-A177-3AD203B41FA5}">
                      <a16:colId xmlns:a16="http://schemas.microsoft.com/office/drawing/2014/main" val="3309294980"/>
                    </a:ext>
                  </a:extLst>
                </a:gridCol>
              </a:tblGrid>
              <a:tr h="18970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Культурно-историческая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35" marR="60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Право отражает духовные ценности и достижения человечества: права человека, демократию, моральные устои общества, социальную справедливость.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35" marR="60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6762391"/>
                  </a:ext>
                </a:extLst>
              </a:tr>
              <a:tr h="13053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Воспитательная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35" marR="60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Право влияет на мысли и чувства людей, формирует их правосознание и побуждает действовать правомерно, а также порицать неправомерное поведение.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35" marR="60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920048"/>
                  </a:ext>
                </a:extLst>
              </a:tr>
              <a:tr h="7175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Оценочная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35" marR="60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Право выступает главным критерием, по которому можно оценить, правомерный или неправомерный поступок совершил человек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35" marR="60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765017"/>
                  </a:ext>
                </a:extLst>
              </a:tr>
              <a:tr h="9994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Регулятивная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35" marR="60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Право строго организовывает разнообразные общественные отношения.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35" marR="60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393392"/>
                  </a:ext>
                </a:extLst>
              </a:tr>
              <a:tr h="9994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Охранительная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35" marR="60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Право охраняет полезные для общества отношения, а также предотвращает деструктивные.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35" marR="60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004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5414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F4EDE1-8B71-44E3-BC16-75150E306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4745"/>
            <a:ext cx="10515600" cy="703385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chemeClr val="accent2">
                    <a:lumMod val="75000"/>
                  </a:schemeClr>
                </a:solidFill>
              </a:rPr>
              <a:t>Источники права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52DE7A7D-9EDD-44BD-B058-446D154449F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82991" y="678516"/>
          <a:ext cx="11226018" cy="6163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13009">
                  <a:extLst>
                    <a:ext uri="{9D8B030D-6E8A-4147-A177-3AD203B41FA5}">
                      <a16:colId xmlns:a16="http://schemas.microsoft.com/office/drawing/2014/main" val="3636205811"/>
                    </a:ext>
                  </a:extLst>
                </a:gridCol>
                <a:gridCol w="5613009">
                  <a:extLst>
                    <a:ext uri="{9D8B030D-6E8A-4147-A177-3AD203B41FA5}">
                      <a16:colId xmlns:a16="http://schemas.microsoft.com/office/drawing/2014/main" val="3432666936"/>
                    </a:ext>
                  </a:extLst>
                </a:gridCol>
              </a:tblGrid>
              <a:tr h="61629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Виды источников права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Содержание понятия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6514043"/>
                  </a:ext>
                </a:extLst>
              </a:tr>
              <a:tr h="1277819">
                <a:tc>
                  <a:txBody>
                    <a:bodyPr/>
                    <a:lstStyle/>
                    <a:p>
                      <a:r>
                        <a:rPr lang="ru-RU" sz="2000" dirty="0"/>
                        <a:t>Правовой обычай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Сложившееся в обществе правило поведения, которому в силу одобрения и охранения государством придается характер правовой нормы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1985498"/>
                  </a:ext>
                </a:extLst>
              </a:tr>
              <a:tr h="1277819">
                <a:tc>
                  <a:txBody>
                    <a:bodyPr/>
                    <a:lstStyle/>
                    <a:p>
                      <a:r>
                        <a:rPr lang="ru-RU" sz="2000" dirty="0"/>
                        <a:t>Прецедент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Решение государственного органа по конкретному делу, которое становится правилом по решению аналогичных дел (в административных, судебных и других сферах)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5550079"/>
                  </a:ext>
                </a:extLst>
              </a:tr>
              <a:tr h="1277819">
                <a:tc>
                  <a:txBody>
                    <a:bodyPr/>
                    <a:lstStyle/>
                    <a:p>
                      <a:r>
                        <a:rPr lang="ru-RU" sz="2000" dirty="0"/>
                        <a:t>Нормативно-правовые акты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Надлежащим образом документально оформленная воля государства, его органов и отдельных компетентных должностных лиц выступает в качестве носителя нормы прав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627442"/>
                  </a:ext>
                </a:extLst>
              </a:tr>
              <a:tr h="1574987">
                <a:tc>
                  <a:txBody>
                    <a:bodyPr/>
                    <a:lstStyle/>
                    <a:p>
                      <a:r>
                        <a:rPr lang="ru-RU" sz="2000" dirty="0"/>
                        <a:t>Нормативный договор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Соглашение между несколькими государствами, международными организациями или иными субъектами права (международный договор, федеративный договор)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56293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9383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04BBFD-A8CE-49F0-9033-9814D4681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6760" y="41012"/>
            <a:ext cx="8911687" cy="727612"/>
          </a:xfrm>
        </p:spPr>
        <p:txBody>
          <a:bodyPr>
            <a:normAutofit/>
          </a:bodyPr>
          <a:lstStyle/>
          <a:p>
            <a:pPr algn="ctr"/>
            <a:r>
              <a:rPr lang="ru-RU" sz="2000" b="1" i="0" u="none" strike="noStrike" baseline="0" dirty="0">
                <a:solidFill>
                  <a:schemeClr val="accent2">
                    <a:lumMod val="75000"/>
                  </a:schemeClr>
                </a:solidFill>
                <a:latin typeface="Microsoft Sans Serif" panose="020B0604020202020204" pitchFamily="34" charset="0"/>
              </a:rPr>
              <a:t>НОРМАТИВНО-ПРАВОВЫЕ АКТЫ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EF102A-B8B0-4F3C-9762-011F83F892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437" y="768624"/>
            <a:ext cx="10832123" cy="5857259"/>
          </a:xfrm>
        </p:spPr>
        <p:txBody>
          <a:bodyPr>
            <a:normAutofit fontScale="92500" lnSpcReduction="10000"/>
          </a:bodyPr>
          <a:lstStyle/>
          <a:p>
            <a:r>
              <a:rPr lang="ru-RU" sz="20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Нормативно-правовой акт </a:t>
            </a:r>
            <a:r>
              <a:rPr lang="ru-RU" sz="2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— это изданный компетентным (т.е. имеющим на это право) государственным органом документ, содержащий правила поведения, обязательные для тех лиц и/или организаций, которым он адресован. </a:t>
            </a:r>
          </a:p>
          <a:p>
            <a:r>
              <a:rPr lang="ru-RU" sz="2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Любой нормативно-правовой акт обладает определенной юридической силой. </a:t>
            </a:r>
          </a:p>
          <a:p>
            <a:r>
              <a:rPr lang="ru-RU" sz="2000" b="1" i="1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Юридическая сила нормативно-правового акта </a:t>
            </a:r>
            <a:r>
              <a:rPr lang="ru-RU" sz="2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показывает его место в иерархии всех </a:t>
            </a:r>
            <a:r>
              <a:rPr lang="ru-RU" sz="20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нормативноправовых</a:t>
            </a:r>
            <a:r>
              <a:rPr lang="ru-RU" sz="2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актов, которая, в свою очередь, зависит от места государственного органа, принявшего этот акт, в общей системе органов государства. </a:t>
            </a:r>
          </a:p>
          <a:p>
            <a:endParaRPr lang="ru-RU" sz="20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2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В зависимости от юридической силы  все нормативно-правовые акты делятся на две группы: </a:t>
            </a:r>
          </a:p>
          <a:p>
            <a:pPr marL="457200" indent="-457200">
              <a:buAutoNum type="arabicParenR"/>
            </a:pPr>
            <a:r>
              <a:rPr lang="ru-RU" sz="2000" b="1" i="1" u="none" strike="noStrike" baseline="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Законы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–  это правовые акты, регулирующие наиболее значимые для государственной и общественной области отношения; принимаются законотворческими органами всех уровней</a:t>
            </a:r>
          </a:p>
          <a:p>
            <a:pPr marL="0" indent="0">
              <a:buNone/>
            </a:pPr>
            <a:r>
              <a:rPr lang="ru-RU" sz="2000" b="1" i="1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   Конституция Российской Федерации </a:t>
            </a:r>
          </a:p>
          <a:p>
            <a:r>
              <a:rPr lang="ru-RU" sz="2000" b="1" i="1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Федеральные конституционные законы </a:t>
            </a:r>
            <a:r>
              <a:rPr lang="ru-RU" sz="2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(ФКЗ). Принимаются только по вопросам, прямо предусмотренным Конституцией </a:t>
            </a:r>
          </a:p>
          <a:p>
            <a:r>
              <a:rPr lang="ru-RU" sz="2000" b="1" i="1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Федеральные законы </a:t>
            </a:r>
            <a:r>
              <a:rPr lang="ru-RU" sz="2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(ФЗ). Они развивают, конкретизируют общие положения, установленные Конституцией и федеральными конституционными законами. </a:t>
            </a:r>
          </a:p>
          <a:p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Законы субъектов Федерации </a:t>
            </a:r>
          </a:p>
          <a:p>
            <a:pPr marL="0" indent="0">
              <a:buNone/>
            </a:pPr>
            <a:r>
              <a:rPr lang="ru-RU" sz="2000" b="1" i="1" u="none" strike="noStrike" baseline="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2) подзаконные нормативные акты 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— </a:t>
            </a:r>
            <a:r>
              <a:rPr lang="ru-RU" sz="2000" dirty="0">
                <a:latin typeface="Times New Roman" panose="02020603050405020304" pitchFamily="18" charset="0"/>
              </a:rPr>
              <a:t>это принятые компетентными органами или должностными лицами государства на основании и во исполнение закона правовые акты, содержащие нормы права.</a:t>
            </a:r>
            <a:endParaRPr lang="ru-RU" sz="20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8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005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1817F8-FEBA-4B7C-9250-E7D76E2CB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0271" y="306333"/>
            <a:ext cx="8911687" cy="6478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0" u="none" strike="noStrike" baseline="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Классификация подзаконных актов Российской Федерации</a:t>
            </a:r>
            <a:br>
              <a:rPr lang="ru-RU" sz="28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ru-RU" sz="25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5B6ACF-C176-4FB3-90FD-2CB37A694F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723" y="954158"/>
            <a:ext cx="10730889" cy="52356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1) указы Президента Российской Федерации; </a:t>
            </a:r>
          </a:p>
          <a:p>
            <a:pPr marL="0" indent="0">
              <a:buNone/>
            </a:pPr>
            <a:r>
              <a:rPr lang="ru-RU" sz="2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2) постановления Правительства РФ; </a:t>
            </a:r>
          </a:p>
          <a:p>
            <a:pPr marL="0" indent="0">
              <a:buNone/>
            </a:pPr>
            <a:r>
              <a:rPr lang="ru-RU" sz="2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3) акты министерств и ведомств: приказы, инструкции, положения и др.; </a:t>
            </a:r>
          </a:p>
          <a:p>
            <a:pPr marL="0" indent="0">
              <a:buNone/>
            </a:pPr>
            <a:r>
              <a:rPr lang="ru-RU" sz="2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4) акты исполнительных органов субъектов РФ: указы Президентов (в республиках); постановления глав администраций (в иных субъектах) и самих администраций; </a:t>
            </a:r>
          </a:p>
          <a:p>
            <a:pPr marL="0" indent="0">
              <a:buNone/>
            </a:pPr>
            <a:r>
              <a:rPr lang="ru-RU" sz="2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5) акты органов местного самоуправления; </a:t>
            </a:r>
          </a:p>
          <a:p>
            <a:pPr marL="0" indent="0">
              <a:buNone/>
            </a:pPr>
            <a:r>
              <a:rPr lang="ru-RU" sz="2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6) локальные нормативно-правовые акты: акты руководителей предприятий, учреждений и организаций. </a:t>
            </a:r>
          </a:p>
          <a:p>
            <a:endParaRPr lang="ru-RU" sz="20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Их основная задача — конкретизировать и детализировать предписания законов. </a:t>
            </a:r>
          </a:p>
          <a:p>
            <a:endParaRPr lang="ru-RU" sz="18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042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99BE79-07D2-4614-AB60-31ACFEE86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4F75B99-13D3-4334-94AE-8918FF81B4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506437"/>
            <a:ext cx="10134600" cy="6105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8557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1060</TotalTime>
  <Words>1506</Words>
  <Application>Microsoft Office PowerPoint</Application>
  <PresentationFormat>Широкоэкранный</PresentationFormat>
  <Paragraphs>138</Paragraphs>
  <Slides>48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5" baseType="lpstr">
      <vt:lpstr>Arial</vt:lpstr>
      <vt:lpstr>Calibri</vt:lpstr>
      <vt:lpstr>Calibri Light</vt:lpstr>
      <vt:lpstr>Georgia</vt:lpstr>
      <vt:lpstr>Microsoft Sans Serif</vt:lpstr>
      <vt:lpstr>Times New Roman</vt:lpstr>
      <vt:lpstr>Тема Office</vt:lpstr>
      <vt:lpstr>Правовое обеспечение профессиональной деятельности</vt:lpstr>
      <vt:lpstr>Основные понятия теории права</vt:lpstr>
      <vt:lpstr>Право </vt:lpstr>
      <vt:lpstr>Признаки права</vt:lpstr>
      <vt:lpstr>Функции права</vt:lpstr>
      <vt:lpstr>Источники права</vt:lpstr>
      <vt:lpstr>НОРМАТИВНО-ПРАВОВЫЕ АКТЫ</vt:lpstr>
      <vt:lpstr>Классификация подзаконных актов Российской Федерации </vt:lpstr>
      <vt:lpstr>Презентация PowerPoint</vt:lpstr>
      <vt:lpstr>Презентация PowerPoint</vt:lpstr>
      <vt:lpstr>Статья 15 Конституции РФ </vt:lpstr>
      <vt:lpstr>Презентация PowerPoint</vt:lpstr>
      <vt:lpstr>Система права</vt:lpstr>
      <vt:lpstr>Элементы системы российского права</vt:lpstr>
      <vt:lpstr>Правовые нормы</vt:lpstr>
      <vt:lpstr>Норма права характеризуется четкой структурой и состоит из нескольких элементов:</vt:lpstr>
      <vt:lpstr>Презентация PowerPoint</vt:lpstr>
      <vt:lpstr>Презентация PowerPoint</vt:lpstr>
      <vt:lpstr>Правосубъективность – это предусмотренная нормами права способность лица быть участниками правоотношений.</vt:lpstr>
      <vt:lpstr>Правонарушение – это противоправное, виновное деяние деликтоспособных лиц, влекущее за собой установленную законом юридическую ответственность.</vt:lpstr>
      <vt:lpstr>Презентация PowerPoint</vt:lpstr>
      <vt:lpstr>Презентация PowerPoint</vt:lpstr>
      <vt:lpstr>Юридическая ответственность — это применение к лицу, совершившему правонарушение, предусмотренных законом мер принуждения; это «ответ» государства на нарушение норм права.</vt:lpstr>
      <vt:lpstr>ОТРАСЛИ ПРАВА - это  совокупность взаимосвязанных правовых норм, регулирующих относительно самостоятельную сферу однородных общественных отношений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Правовое регулирование трудовых правоотношений</vt:lpstr>
      <vt:lpstr>Правовое регулирование профессиональной деятельности в области гражданских правоотношений.  </vt:lpstr>
      <vt:lpstr>Основные направления административно-правовое регулирования правоотношений </vt:lpstr>
      <vt:lpstr>Правое регулирование в сфере информации, делопроизводства и архивоведения.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Правовое обеспечение профессиональной деятельности</dc:title>
  <dc:creator>Елена</dc:creator>
  <cp:lastModifiedBy>Елена</cp:lastModifiedBy>
  <cp:revision>21</cp:revision>
  <dcterms:created xsi:type="dcterms:W3CDTF">2025-01-14T17:07:23Z</dcterms:created>
  <dcterms:modified xsi:type="dcterms:W3CDTF">2025-11-27T19:30:30Z</dcterms:modified>
</cp:coreProperties>
</file>